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Nixie One"/>
      <p:regular r:id="rId39"/>
    </p:embeddedFont>
    <p:embeddedFont>
      <p:font typeface="Inconsolata"/>
      <p:regular r:id="rId40"/>
      <p:bold r:id="rId41"/>
    </p:embeddedFont>
    <p:embeddedFont>
      <p:font typeface="Playfair Display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consolata-regular.fntdata"/><Relationship Id="rId20" Type="http://schemas.openxmlformats.org/officeDocument/2006/relationships/slide" Target="slides/slide16.xml"/><Relationship Id="rId42" Type="http://schemas.openxmlformats.org/officeDocument/2006/relationships/font" Target="fonts/PlayfairDisplay-regular.fntdata"/><Relationship Id="rId41" Type="http://schemas.openxmlformats.org/officeDocument/2006/relationships/font" Target="fonts/Inconsolata-bold.fntdata"/><Relationship Id="rId22" Type="http://schemas.openxmlformats.org/officeDocument/2006/relationships/slide" Target="slides/slide18.xml"/><Relationship Id="rId44" Type="http://schemas.openxmlformats.org/officeDocument/2006/relationships/font" Target="fonts/PlayfairDisplay-italic.fntdata"/><Relationship Id="rId21" Type="http://schemas.openxmlformats.org/officeDocument/2006/relationships/slide" Target="slides/slide17.xml"/><Relationship Id="rId43" Type="http://schemas.openxmlformats.org/officeDocument/2006/relationships/font" Target="fonts/PlayfairDisplay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NixieOne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vgchartz.com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vgchartz.com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890f312ca_0_4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890f312ca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890f312ca_0_4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890f312ca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the main point of EDA is to get a basic feel of the data, see if we can identify any trends. We’ll be focusing on the major features:......etc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Based on the weekly sales data we’ll take a look at the typical life cycle of the game sales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890f312ca_0_4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890f312ca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Collection of data is already based on assumptions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Emphasis on how raw the data is. I had to do a lot of pre-processing and scrape additional data. It’s not like Kaggle competition projects where dataset prepared and all features included.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-Data is based on unit sales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-Definition of success is vague: cost of development vs total revenue from the games not considered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Expensive games or low cost games can make up for low unit sales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-Does not account for new trend of DLCs.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Results are skewed towards games with huge customer base by famous publishers.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-Difficulty: In obtaining Data additional data, since all the data is scraped online.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COMMENTS: Move to the start to prepare the audience before setting expectations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890f312ca_0_5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890f312ca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Seasonal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890f312ca_0_5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890f312ca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890f312ca_0_5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890f312ca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890f312ca_0_5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890f312ca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890f312ca_0_5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890f312ca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890f312ca_0_5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890f312ca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890f312ca_0_4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890f312c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890f312ca_0_3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890f312c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Over 40 years old now, since the 80s.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Targeting a wider and wider age bracket as time goes by.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Rapidly growing market.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games can sell and what makes games sell is important.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890f312ca_0_6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890f312ca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890f312ca_0_6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890f312ca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So straight away it becomes a classification problem.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How did i handle inbalanced data? I redefined the evaluation metric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890f312ca_0_4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890f312ca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890f312ca_0_6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890f312ca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used 3 models to predict whether the games are successful. I won’t go into much detail on how they work but basically they’re binary classification models, meaning they will output a 1 when the game is predicted to by successful, and a 0 when it’s predicted to be unsuccessful. The models are also able to tell me the feature importance for each feature in determining the probability that a game is successful.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890f312ca_0_6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890f312ca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 Week sales have a ridiculously strong effect on the prediction outcomes.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Quite obvious, not very meaningful for the business problem.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890f312ca_0_4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890f312ca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Coz I could predict success based on first week sales data alone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 to mention it’s not too helpful from the business case point of view.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890f312ca_0_7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890f312ca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Accuracy is simply how many results we got correct</a:t>
            </a:r>
            <a:endParaRPr b="1"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COMMENTS: WHATS THE BASELINE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892988dc4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892988dc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Explain Precision and Recall</a:t>
            </a:r>
            <a:endParaRPr b="1"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From the context of a game seller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892988dc4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892988d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Explain Precision and Recall</a:t>
            </a:r>
            <a:endParaRPr b="1"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From the context of a game seller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892988dc4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4892988dc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Explain Precision and Recall</a:t>
            </a:r>
            <a:endParaRPr b="1"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From the context of a game seller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are the questions we’ll be concerned about.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if we’re say, a game distributorship or game store, and we want to find out what games to stock or offer, this would be useful information.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890f312ca_0_7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890f312ca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Out of the 3 models, XGBoost performed the best.</a:t>
            </a:r>
            <a:endParaRPr b="1"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Precision is 76%, Recall is still low at 43%</a:t>
            </a:r>
            <a:endParaRPr b="1" sz="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890f312ca_0_7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4890f312ca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 Scores could be important due to generating hype for the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month: just prior to holiday season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Nintendo: biggest publisher, if we want to get our games out, get Nintendo licensing deals.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Platform: PS4. As of now, google says SOny Playstation outsells Xbox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favors precision. If we use this model, game stores less likely to sell unsuccessful games, but will miss out on a lot of successful titles.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890f312ca_0_3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890f312c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Just read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890f312ca_0_3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890f312c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when it comes to machine learning project, this is the rough basic outline. First we……….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890f312ca_0_3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890f312ca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I had to scrape my own data for this project.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Data is scraped from the website </a:t>
            </a:r>
            <a:r>
              <a:rPr lang="en" u="sng">
                <a:solidFill>
                  <a:srgbClr val="AF4345"/>
                </a:solidFill>
                <a:highlight>
                  <a:schemeClr val="lt1"/>
                </a:highlight>
                <a:hlinkClick r:id="rId2"/>
              </a:rPr>
              <a:t>www.vgchartz.com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. Contains global weekly sales data, week by week,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-not only can see total sales, but sales over time as well.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Using tools: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Python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Beautiful Soup is a Python package for parsing HTML and XML documents.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890f312ca_0_4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890f312c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I had to scrape my own data for this project.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Data is scraped from the website </a:t>
            </a:r>
            <a:r>
              <a:rPr lang="en" u="sng">
                <a:solidFill>
                  <a:srgbClr val="AF4345"/>
                </a:solidFill>
                <a:highlight>
                  <a:schemeClr val="lt1"/>
                </a:highlight>
                <a:hlinkClick r:id="rId2"/>
              </a:rPr>
              <a:t>www.vgchartz.com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. Contains global weekly sales data, week by week,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-not only can see total sales, but sales over time as well.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Using tools: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Python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Beautiful Soup is a Python package for parsing HTML and XML documents.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890f312ca_0_4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890f312ca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are the features I managed to scrape from the website. There are basic features such as….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 that the data set will have repeat entries for the games due to different week numbers.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Also, note that these numbers are unit sales.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Critic scores were scraped separately and joined later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COMMENTS: Probably can split different slides and talk abt each feature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892988dc4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892988dc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are the features I managed to scrape from the website. There are basic features such as….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 that the data set will have repeat entries for the games due to different week numbers.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Also, note that these numbers are unit sales.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Critic scores were scraped separately and joined later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COMMENTS: Probably can split different slides and talk abt each feature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432E6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14300">
            <a:solidFill>
              <a:srgbClr val="FF99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rect b="b" l="l" r="r" t="t"/>
            <a:pathLst>
              <a:path extrusionOk="0" h="75903" w="75903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fmla="val 50000" name="adj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fmla="val 10551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rect b="b" l="l" r="r" t="t"/>
            <a:pathLst>
              <a:path extrusionOk="0" h="67818" w="88634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>
  <p:cSld name="BLANK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1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44" name="Google Shape;244;p11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1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3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3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9" name="Google Shape;59;p4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81" name="Google Shape;81;p4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7200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82" name="Google Shape;82;p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6" name="Google Shape;136;p6"/>
          <p:cNvSpPr txBox="1"/>
          <p:nvPr>
            <p:ph idx="2" type="body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7" name="Google Shape;137;p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40" name="Google Shape;140;p7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4" name="Google Shape;164;p7"/>
          <p:cNvSpPr txBox="1"/>
          <p:nvPr>
            <p:ph idx="2" type="body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5" name="Google Shape;165;p7"/>
          <p:cNvSpPr txBox="1"/>
          <p:nvPr>
            <p:ph idx="3" type="body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" name="Google Shape;192;p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9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95" name="Google Shape;195;p9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9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218" name="Google Shape;218;p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1" name="Google Shape;221;p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1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32E6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Success of Video Games</a:t>
            </a:r>
            <a:endParaRPr sz="4800"/>
          </a:p>
        </p:txBody>
      </p:sp>
      <p:sp>
        <p:nvSpPr>
          <p:cNvPr id="269" name="Google Shape;269;p12"/>
          <p:cNvSpPr txBox="1"/>
          <p:nvPr>
            <p:ph type="ctrTitle"/>
          </p:nvPr>
        </p:nvSpPr>
        <p:spPr>
          <a:xfrm>
            <a:off x="2878525" y="3306675"/>
            <a:ext cx="338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Won Yida</a:t>
            </a:r>
            <a:endParaRPr i="1" sz="1800"/>
          </a:p>
        </p:txBody>
      </p:sp>
      <p:pic>
        <p:nvPicPr>
          <p:cNvPr id="270" name="Google Shape;270;p12"/>
          <p:cNvPicPr preferRelativeResize="0"/>
          <p:nvPr/>
        </p:nvPicPr>
        <p:blipFill rotWithShape="1">
          <a:blip r:embed="rId3">
            <a:alphaModFix/>
          </a:blip>
          <a:srcRect b="13043" l="0" r="0" t="0"/>
          <a:stretch/>
        </p:blipFill>
        <p:spPr>
          <a:xfrm>
            <a:off x="249750" y="924563"/>
            <a:ext cx="2791450" cy="3294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271" name="Google Shape;27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750" y="1555825"/>
            <a:ext cx="1483750" cy="2537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  <p:pic>
        <p:nvPicPr>
          <p:cNvPr id="272" name="Google Shape;27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7975" y="152400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2"/>
          <p:cNvSpPr txBox="1"/>
          <p:nvPr>
            <p:ph idx="4294967295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 txBox="1"/>
          <p:nvPr>
            <p:ph type="ctrTitle"/>
          </p:nvPr>
        </p:nvSpPr>
        <p:spPr>
          <a:xfrm>
            <a:off x="1737625" y="21167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D9EEB"/>
                </a:solidFill>
              </a:rPr>
              <a:t>2</a:t>
            </a:r>
            <a:r>
              <a:rPr lang="en" sz="6000">
                <a:solidFill>
                  <a:srgbClr val="6D9EEB"/>
                </a:solidFill>
              </a:rPr>
              <a:t>.</a:t>
            </a:r>
            <a:endParaRPr sz="60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354" name="Google Shape;354;p2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2. EDA - Focus</a:t>
            </a:r>
            <a:endParaRPr sz="3000"/>
          </a:p>
        </p:txBody>
      </p:sp>
      <p:sp>
        <p:nvSpPr>
          <p:cNvPr id="360" name="Google Shape;360;p22"/>
          <p:cNvSpPr txBox="1"/>
          <p:nvPr>
            <p:ph idx="1" type="body"/>
          </p:nvPr>
        </p:nvSpPr>
        <p:spPr>
          <a:xfrm>
            <a:off x="1005300" y="1513000"/>
            <a:ext cx="7133400" cy="28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Identify distributions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◌"/>
            </a:pPr>
            <a:r>
              <a:rPr lang="en" sz="3000">
                <a:solidFill>
                  <a:schemeClr val="dk1"/>
                </a:solidFill>
              </a:rPr>
              <a:t>Release Date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◌"/>
            </a:pPr>
            <a:r>
              <a:rPr lang="en" sz="3000">
                <a:solidFill>
                  <a:schemeClr val="dk1"/>
                </a:solidFill>
              </a:rPr>
              <a:t>Genre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◌"/>
            </a:pPr>
            <a:r>
              <a:rPr lang="en" sz="3000">
                <a:solidFill>
                  <a:schemeClr val="dk1"/>
                </a:solidFill>
              </a:rPr>
              <a:t>Publisher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◌"/>
            </a:pPr>
            <a:r>
              <a:rPr lang="en" sz="3000">
                <a:solidFill>
                  <a:schemeClr val="dk1"/>
                </a:solidFill>
              </a:rPr>
              <a:t>Platform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Typical life cycle of game sales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p2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600" y="2054114"/>
            <a:ext cx="1908846" cy="190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982" y="1816000"/>
            <a:ext cx="1050668" cy="105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 txBox="1"/>
          <p:nvPr>
            <p:ph type="title"/>
          </p:nvPr>
        </p:nvSpPr>
        <p:spPr>
          <a:xfrm>
            <a:off x="1574250" y="0"/>
            <a:ext cx="59955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2. EDA - Dataset Limitations </a:t>
            </a:r>
            <a:endParaRPr sz="3000"/>
          </a:p>
        </p:txBody>
      </p:sp>
      <p:sp>
        <p:nvSpPr>
          <p:cNvPr id="369" name="Google Shape;369;p23"/>
          <p:cNvSpPr txBox="1"/>
          <p:nvPr>
            <p:ph idx="1" type="body"/>
          </p:nvPr>
        </p:nvSpPr>
        <p:spPr>
          <a:xfrm>
            <a:off x="1005300" y="1360600"/>
            <a:ext cx="71334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Dataset is based on unit sales.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Not accounted for: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◌"/>
            </a:pPr>
            <a:r>
              <a:rPr lang="en" sz="3000">
                <a:solidFill>
                  <a:schemeClr val="dk1"/>
                </a:solidFill>
              </a:rPr>
              <a:t>Revenue vs Cost/Profit Margin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◌"/>
            </a:pPr>
            <a:r>
              <a:rPr lang="en" sz="3000">
                <a:solidFill>
                  <a:schemeClr val="dk1"/>
                </a:solidFill>
              </a:rPr>
              <a:t>DLCs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◌"/>
            </a:pPr>
            <a:r>
              <a:rPr lang="en" sz="3000">
                <a:solidFill>
                  <a:schemeClr val="dk1"/>
                </a:solidFill>
              </a:rPr>
              <a:t>Effects of competition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Missing data - Most sales data are confidential.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2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175" y="394675"/>
            <a:ext cx="6661650" cy="474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25" y="376425"/>
            <a:ext cx="8603775" cy="47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25" y="340750"/>
            <a:ext cx="8883874" cy="46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500" y="506950"/>
            <a:ext cx="7454876" cy="44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50" y="448675"/>
            <a:ext cx="8039600" cy="45493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28"/>
          <p:cNvCxnSpPr/>
          <p:nvPr/>
        </p:nvCxnSpPr>
        <p:spPr>
          <a:xfrm>
            <a:off x="1737242" y="710726"/>
            <a:ext cx="0" cy="384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2" name="Google Shape;402;p28"/>
          <p:cNvSpPr txBox="1"/>
          <p:nvPr/>
        </p:nvSpPr>
        <p:spPr>
          <a:xfrm>
            <a:off x="1373325" y="4626975"/>
            <a:ext cx="847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004A"/>
                </a:solidFill>
              </a:rPr>
              <a:t>Week 1</a:t>
            </a:r>
            <a:endParaRPr>
              <a:solidFill>
                <a:srgbClr val="0E004A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8" name="Google Shape;4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75" y="478050"/>
            <a:ext cx="8003500" cy="4574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29"/>
          <p:cNvCxnSpPr/>
          <p:nvPr/>
        </p:nvCxnSpPr>
        <p:spPr>
          <a:xfrm>
            <a:off x="3522193" y="714110"/>
            <a:ext cx="0" cy="387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0" name="Google Shape;410;p29"/>
          <p:cNvSpPr txBox="1"/>
          <p:nvPr/>
        </p:nvSpPr>
        <p:spPr>
          <a:xfrm>
            <a:off x="3145052" y="4721650"/>
            <a:ext cx="115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004A"/>
                </a:solidFill>
              </a:rPr>
              <a:t>Week 6</a:t>
            </a:r>
            <a:endParaRPr>
              <a:solidFill>
                <a:srgbClr val="0E004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D9EEB"/>
                </a:solidFill>
              </a:rPr>
              <a:t>3</a:t>
            </a:r>
            <a:r>
              <a:rPr lang="en" sz="6000">
                <a:solidFill>
                  <a:srgbClr val="6D9EEB"/>
                </a:solidFill>
              </a:rPr>
              <a:t>.</a:t>
            </a:r>
            <a:endParaRPr sz="60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Features</a:t>
            </a:r>
            <a:endParaRPr/>
          </a:p>
        </p:txBody>
      </p:sp>
      <p:sp>
        <p:nvSpPr>
          <p:cNvPr id="416" name="Google Shape;416;p3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Video Games?</a:t>
            </a:r>
            <a:endParaRPr sz="3000"/>
          </a:p>
        </p:txBody>
      </p: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13"/>
          <p:cNvSpPr txBox="1"/>
          <p:nvPr>
            <p:ph idx="4294967295" type="ctrTitle"/>
          </p:nvPr>
        </p:nvSpPr>
        <p:spPr>
          <a:xfrm>
            <a:off x="1564100" y="2421550"/>
            <a:ext cx="6015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highlight>
                  <a:srgbClr val="0E004A"/>
                </a:highlight>
              </a:rPr>
              <a:t>$108.9 Bn</a:t>
            </a:r>
            <a:endParaRPr sz="9000">
              <a:highlight>
                <a:srgbClr val="0E004A"/>
              </a:highlight>
            </a:endParaRPr>
          </a:p>
        </p:txBody>
      </p:sp>
      <p:sp>
        <p:nvSpPr>
          <p:cNvPr id="281" name="Google Shape;281;p13"/>
          <p:cNvSpPr txBox="1"/>
          <p:nvPr>
            <p:ph idx="4294967295" type="subTitle"/>
          </p:nvPr>
        </p:nvSpPr>
        <p:spPr>
          <a:xfrm>
            <a:off x="1564100" y="3678254"/>
            <a:ext cx="6015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Sales in 2017!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82" name="Google Shape;282;p13"/>
          <p:cNvSpPr txBox="1"/>
          <p:nvPr>
            <p:ph idx="4294967295" type="subTitle"/>
          </p:nvPr>
        </p:nvSpPr>
        <p:spPr>
          <a:xfrm>
            <a:off x="1564050" y="1539854"/>
            <a:ext cx="6015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Global video games market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idx="1" type="body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Included: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Platform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Publisher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Genre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Release Month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Critic Scores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22" name="Google Shape;422;p3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 Engineering Features</a:t>
            </a:r>
            <a:endParaRPr sz="3000"/>
          </a:p>
        </p:txBody>
      </p:sp>
      <p:sp>
        <p:nvSpPr>
          <p:cNvPr id="423" name="Google Shape;423;p31"/>
          <p:cNvSpPr txBox="1"/>
          <p:nvPr>
            <p:ph idx="2" type="body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Excluded: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Name/Title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Release Year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24" name="Google Shape;424;p3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31"/>
          <p:cNvSpPr txBox="1"/>
          <p:nvPr/>
        </p:nvSpPr>
        <p:spPr>
          <a:xfrm>
            <a:off x="1248675" y="1224000"/>
            <a:ext cx="7347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nconsolata"/>
                <a:ea typeface="Inconsolata"/>
                <a:cs typeface="Inconsolata"/>
                <a:sym typeface="Inconsolata"/>
              </a:rPr>
              <a:t>Predictor Features:</a:t>
            </a:r>
            <a:endParaRPr b="1"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3. Engineering Features</a:t>
            </a:r>
            <a:endParaRPr sz="3000"/>
          </a:p>
        </p:txBody>
      </p:sp>
      <p:sp>
        <p:nvSpPr>
          <p:cNvPr id="431" name="Google Shape;431;p3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32"/>
          <p:cNvSpPr txBox="1"/>
          <p:nvPr/>
        </p:nvSpPr>
        <p:spPr>
          <a:xfrm>
            <a:off x="1248675" y="1224000"/>
            <a:ext cx="7347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nconsolata"/>
                <a:ea typeface="Inconsolata"/>
                <a:cs typeface="Inconsolata"/>
                <a:sym typeface="Inconsolata"/>
              </a:rPr>
              <a:t>Target</a:t>
            </a:r>
            <a:r>
              <a:rPr b="1" lang="en" sz="2400">
                <a:latin typeface="Inconsolata"/>
                <a:ea typeface="Inconsolata"/>
                <a:cs typeface="Inconsolata"/>
                <a:sym typeface="Inconsolata"/>
              </a:rPr>
              <a:t> Feature:</a:t>
            </a:r>
            <a:endParaRPr b="1"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433" name="Google Shape;433;p32"/>
          <p:cNvPicPr preferRelativeResize="0"/>
          <p:nvPr/>
        </p:nvPicPr>
        <p:blipFill rotWithShape="1">
          <a:blip r:embed="rId3">
            <a:alphaModFix/>
          </a:blip>
          <a:srcRect b="8693" l="21516" r="20395" t="15451"/>
          <a:stretch/>
        </p:blipFill>
        <p:spPr>
          <a:xfrm>
            <a:off x="1188975" y="1724850"/>
            <a:ext cx="3003802" cy="2206551"/>
          </a:xfrm>
          <a:prstGeom prst="rect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32"/>
          <p:cNvSpPr txBox="1"/>
          <p:nvPr/>
        </p:nvSpPr>
        <p:spPr>
          <a:xfrm>
            <a:off x="957625" y="3875750"/>
            <a:ext cx="3466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E004A"/>
                </a:solidFill>
                <a:latin typeface="Inconsolata"/>
                <a:ea typeface="Inconsolata"/>
                <a:cs typeface="Inconsolata"/>
                <a:sym typeface="Inconsolata"/>
              </a:rPr>
              <a:t>Above 1,000,000 sales after 6 weeks.</a:t>
            </a:r>
            <a:endParaRPr sz="2400">
              <a:solidFill>
                <a:srgbClr val="0E004A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650" y="1724850"/>
            <a:ext cx="2206550" cy="22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2"/>
          <p:cNvSpPr txBox="1"/>
          <p:nvPr/>
        </p:nvSpPr>
        <p:spPr>
          <a:xfrm>
            <a:off x="4424125" y="3875750"/>
            <a:ext cx="3741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E004A"/>
                </a:solidFill>
                <a:latin typeface="Inconsolata"/>
                <a:ea typeface="Inconsolata"/>
                <a:cs typeface="Inconsolata"/>
                <a:sym typeface="Inconsolata"/>
              </a:rPr>
              <a:t>Snapshot of sales figures after 6 weeks.</a:t>
            </a:r>
            <a:endParaRPr sz="2400">
              <a:solidFill>
                <a:srgbClr val="0E004A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D9EEB"/>
                </a:solidFill>
              </a:rPr>
              <a:t>4</a:t>
            </a:r>
            <a:r>
              <a:rPr lang="en" sz="6000">
                <a:solidFill>
                  <a:srgbClr val="6D9EEB"/>
                </a:solidFill>
              </a:rPr>
              <a:t>.</a:t>
            </a:r>
            <a:endParaRPr sz="60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Models</a:t>
            </a:r>
            <a:endParaRPr/>
          </a:p>
        </p:txBody>
      </p:sp>
      <p:sp>
        <p:nvSpPr>
          <p:cNvPr id="442" name="Google Shape;442;p3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34"/>
          <p:cNvSpPr/>
          <p:nvPr/>
        </p:nvSpPr>
        <p:spPr>
          <a:xfrm>
            <a:off x="3435850" y="779750"/>
            <a:ext cx="2931900" cy="394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432E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34"/>
          <p:cNvPicPr preferRelativeResize="0"/>
          <p:nvPr/>
        </p:nvPicPr>
        <p:blipFill rotWithShape="1">
          <a:blip r:embed="rId3">
            <a:alphaModFix/>
          </a:blip>
          <a:srcRect b="40469" l="32500" r="53154" t="0"/>
          <a:stretch/>
        </p:blipFill>
        <p:spPr>
          <a:xfrm>
            <a:off x="4361700" y="832025"/>
            <a:ext cx="1049274" cy="8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/>
        </p:nvSpPr>
        <p:spPr>
          <a:xfrm>
            <a:off x="3754738" y="1532775"/>
            <a:ext cx="2263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5E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Logistic Regression</a:t>
            </a:r>
            <a:endParaRPr b="1" sz="1800">
              <a:solidFill>
                <a:srgbClr val="F55E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51" name="Google Shape;451;p34"/>
          <p:cNvPicPr preferRelativeResize="0"/>
          <p:nvPr/>
        </p:nvPicPr>
        <p:blipFill rotWithShape="1">
          <a:blip r:embed="rId4">
            <a:alphaModFix/>
          </a:blip>
          <a:srcRect b="54239" l="0" r="76234" t="30339"/>
          <a:stretch/>
        </p:blipFill>
        <p:spPr>
          <a:xfrm>
            <a:off x="4424342" y="2084450"/>
            <a:ext cx="924006" cy="8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4"/>
          <p:cNvSpPr txBox="1"/>
          <p:nvPr/>
        </p:nvSpPr>
        <p:spPr>
          <a:xfrm>
            <a:off x="3944188" y="2906650"/>
            <a:ext cx="1884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5E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Random Forest</a:t>
            </a:r>
            <a:endParaRPr b="1" sz="1800">
              <a:solidFill>
                <a:srgbClr val="F55E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3" name="Google Shape;453;p34"/>
          <p:cNvSpPr/>
          <p:nvPr/>
        </p:nvSpPr>
        <p:spPr>
          <a:xfrm rot="8100000">
            <a:off x="6381759" y="2067208"/>
            <a:ext cx="1178181" cy="1248609"/>
          </a:xfrm>
          <a:prstGeom prst="leftUpArrow">
            <a:avLst/>
          </a:prstGeom>
          <a:solidFill>
            <a:srgbClr val="E69138"/>
          </a:solidFill>
          <a:ln cap="flat" cmpd="sng" w="9525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8692" y="3565475"/>
            <a:ext cx="2375308" cy="6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4"/>
          <p:cNvSpPr/>
          <p:nvPr/>
        </p:nvSpPr>
        <p:spPr>
          <a:xfrm>
            <a:off x="2873975" y="2456525"/>
            <a:ext cx="627300" cy="34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34"/>
          <p:cNvPicPr preferRelativeResize="0"/>
          <p:nvPr/>
        </p:nvPicPr>
        <p:blipFill rotWithShape="1">
          <a:blip r:embed="rId6">
            <a:alphaModFix/>
          </a:blip>
          <a:srcRect b="26979" l="78586" r="0" t="33736"/>
          <a:stretch/>
        </p:blipFill>
        <p:spPr>
          <a:xfrm>
            <a:off x="7366350" y="1136825"/>
            <a:ext cx="1049275" cy="11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4"/>
          <p:cNvSpPr txBox="1"/>
          <p:nvPr/>
        </p:nvSpPr>
        <p:spPr>
          <a:xfrm>
            <a:off x="7026550" y="2091725"/>
            <a:ext cx="157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E004A"/>
                </a:solidFill>
                <a:latin typeface="Inconsolata"/>
                <a:ea typeface="Inconsolata"/>
                <a:cs typeface="Inconsolata"/>
                <a:sym typeface="Inconsolata"/>
              </a:rPr>
              <a:t>Successful</a:t>
            </a:r>
            <a:endParaRPr b="1" sz="1800">
              <a:solidFill>
                <a:srgbClr val="0E004A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E004A"/>
                </a:solidFill>
                <a:latin typeface="Inconsolata"/>
                <a:ea typeface="Inconsolata"/>
                <a:cs typeface="Inconsolata"/>
                <a:sym typeface="Inconsolata"/>
              </a:rPr>
              <a:t>(1)</a:t>
            </a:r>
            <a:endParaRPr b="1" sz="1800">
              <a:solidFill>
                <a:srgbClr val="0E004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458" name="Google Shape;458;p34"/>
          <p:cNvPicPr preferRelativeResize="0"/>
          <p:nvPr/>
        </p:nvPicPr>
        <p:blipFill rotWithShape="1">
          <a:blip r:embed="rId6">
            <a:alphaModFix/>
          </a:blip>
          <a:srcRect b="0" l="59108" r="18068" t="68935"/>
          <a:stretch/>
        </p:blipFill>
        <p:spPr>
          <a:xfrm>
            <a:off x="7331825" y="3160250"/>
            <a:ext cx="1118325" cy="8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4"/>
          <p:cNvSpPr txBox="1"/>
          <p:nvPr/>
        </p:nvSpPr>
        <p:spPr>
          <a:xfrm>
            <a:off x="6991900" y="3932825"/>
            <a:ext cx="1645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E004A"/>
                </a:solidFill>
                <a:latin typeface="Inconsolata"/>
                <a:ea typeface="Inconsolata"/>
                <a:cs typeface="Inconsolata"/>
                <a:sym typeface="Inconsolata"/>
              </a:rPr>
              <a:t>Unsuccessful</a:t>
            </a:r>
            <a:endParaRPr b="1" sz="1800">
              <a:solidFill>
                <a:srgbClr val="0E004A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E004A"/>
                </a:solidFill>
                <a:latin typeface="Inconsolata"/>
                <a:ea typeface="Inconsolata"/>
                <a:cs typeface="Inconsolata"/>
                <a:sym typeface="Inconsolata"/>
              </a:rPr>
              <a:t>(0)</a:t>
            </a:r>
            <a:endParaRPr b="1" sz="1800">
              <a:solidFill>
                <a:srgbClr val="0E004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741950" y="1646525"/>
            <a:ext cx="2177700" cy="1967700"/>
          </a:xfrm>
          <a:prstGeom prst="rect">
            <a:avLst/>
          </a:prstGeom>
          <a:solidFill>
            <a:srgbClr val="432E6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Training Set: 2004 - 2016</a:t>
            </a:r>
            <a:endParaRPr b="1" sz="24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Test Set: 2017 - 2018</a:t>
            </a:r>
            <a:endParaRPr b="1" sz="24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61" name="Google Shape;461;p34"/>
          <p:cNvSpPr txBox="1"/>
          <p:nvPr/>
        </p:nvSpPr>
        <p:spPr>
          <a:xfrm>
            <a:off x="741950" y="1206675"/>
            <a:ext cx="2098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ixie One"/>
                <a:ea typeface="Nixie One"/>
                <a:cs typeface="Nixie One"/>
                <a:sym typeface="Nixie One"/>
              </a:rPr>
              <a:t>Train-Test Split</a:t>
            </a:r>
            <a:endParaRPr b="1" sz="18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62" name="Google Shape;462;p34"/>
          <p:cNvSpPr txBox="1"/>
          <p:nvPr/>
        </p:nvSpPr>
        <p:spPr>
          <a:xfrm>
            <a:off x="3852550" y="344050"/>
            <a:ext cx="2098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ixie One"/>
                <a:ea typeface="Nixie One"/>
                <a:cs typeface="Nixie One"/>
                <a:sym typeface="Nixie One"/>
              </a:rPr>
              <a:t>Fitting models</a:t>
            </a:r>
            <a:endParaRPr b="1" sz="18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63" name="Google Shape;463;p34"/>
          <p:cNvSpPr txBox="1"/>
          <p:nvPr/>
        </p:nvSpPr>
        <p:spPr>
          <a:xfrm>
            <a:off x="6765550" y="746350"/>
            <a:ext cx="2098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ixie One"/>
                <a:ea typeface="Nixie One"/>
                <a:cs typeface="Nixie One"/>
                <a:sym typeface="Nixie One"/>
              </a:rPr>
              <a:t>Results</a:t>
            </a:r>
            <a:endParaRPr b="1" sz="1800"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35"/>
          <p:cNvSpPr txBox="1"/>
          <p:nvPr>
            <p:ph idx="4294967295" type="body"/>
          </p:nvPr>
        </p:nvSpPr>
        <p:spPr>
          <a:xfrm>
            <a:off x="852900" y="370000"/>
            <a:ext cx="71334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Important Features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0" name="Google Shape;4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7225"/>
            <a:ext cx="9144001" cy="367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D9EEB"/>
                </a:solidFill>
              </a:rPr>
              <a:t>5</a:t>
            </a:r>
            <a:r>
              <a:rPr lang="en" sz="6000">
                <a:solidFill>
                  <a:srgbClr val="6D9EEB"/>
                </a:solidFill>
              </a:rPr>
              <a:t>.</a:t>
            </a:r>
            <a:endParaRPr sz="60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Models</a:t>
            </a:r>
            <a:endParaRPr/>
          </a:p>
        </p:txBody>
      </p:sp>
      <p:sp>
        <p:nvSpPr>
          <p:cNvPr id="476" name="Google Shape;476;p3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7"/>
          <p:cNvSpPr txBox="1"/>
          <p:nvPr>
            <p:ph type="title"/>
          </p:nvPr>
        </p:nvSpPr>
        <p:spPr>
          <a:xfrm>
            <a:off x="1364100" y="0"/>
            <a:ext cx="64158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5</a:t>
            </a:r>
            <a:r>
              <a:rPr lang="en" sz="3000">
                <a:solidFill>
                  <a:schemeClr val="lt1"/>
                </a:solidFill>
              </a:rPr>
              <a:t>. Evaluating Models 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Accuracy</a:t>
            </a:r>
            <a:endParaRPr/>
          </a:p>
        </p:txBody>
      </p:sp>
      <p:sp>
        <p:nvSpPr>
          <p:cNvPr id="482" name="Google Shape;482;p37"/>
          <p:cNvSpPr txBox="1"/>
          <p:nvPr>
            <p:ph idx="1" type="body"/>
          </p:nvPr>
        </p:nvSpPr>
        <p:spPr>
          <a:xfrm>
            <a:off x="2748525" y="1765450"/>
            <a:ext cx="1910100" cy="26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Logistic Regression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85.5%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483" name="Google Shape;483;p37"/>
          <p:cNvSpPr txBox="1"/>
          <p:nvPr>
            <p:ph idx="2" type="body"/>
          </p:nvPr>
        </p:nvSpPr>
        <p:spPr>
          <a:xfrm>
            <a:off x="4708250" y="1765475"/>
            <a:ext cx="1760400" cy="26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Random Forest Classifier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87.8%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84" name="Google Shape;484;p37"/>
          <p:cNvSpPr txBox="1"/>
          <p:nvPr>
            <p:ph idx="3" type="body"/>
          </p:nvPr>
        </p:nvSpPr>
        <p:spPr>
          <a:xfrm>
            <a:off x="6518275" y="1765475"/>
            <a:ext cx="1760400" cy="26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XGBoost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90</a:t>
            </a:r>
            <a:r>
              <a:rPr b="1" lang="en" sz="3000">
                <a:solidFill>
                  <a:schemeClr val="dk1"/>
                </a:solidFill>
              </a:rPr>
              <a:t>.1%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7"/>
          <p:cNvSpPr txBox="1"/>
          <p:nvPr>
            <p:ph idx="12" type="sldNum"/>
          </p:nvPr>
        </p:nvSpPr>
        <p:spPr>
          <a:xfrm>
            <a:off x="4297650" y="47025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37"/>
          <p:cNvPicPr preferRelativeResize="0"/>
          <p:nvPr/>
        </p:nvPicPr>
        <p:blipFill rotWithShape="1">
          <a:blip r:embed="rId3">
            <a:alphaModFix/>
          </a:blip>
          <a:srcRect b="40469" l="32500" r="53154" t="0"/>
          <a:stretch/>
        </p:blipFill>
        <p:spPr>
          <a:xfrm>
            <a:off x="3178938" y="2984775"/>
            <a:ext cx="1049274" cy="8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7"/>
          <p:cNvPicPr preferRelativeResize="0"/>
          <p:nvPr/>
        </p:nvPicPr>
        <p:blipFill rotWithShape="1">
          <a:blip r:embed="rId4">
            <a:alphaModFix/>
          </a:blip>
          <a:srcRect b="54239" l="0" r="76234" t="30339"/>
          <a:stretch/>
        </p:blipFill>
        <p:spPr>
          <a:xfrm>
            <a:off x="5081417" y="2984775"/>
            <a:ext cx="924006" cy="8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425" y="2987344"/>
            <a:ext cx="1760400" cy="512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7"/>
          <p:cNvSpPr txBox="1"/>
          <p:nvPr/>
        </p:nvSpPr>
        <p:spPr>
          <a:xfrm>
            <a:off x="1172475" y="1224000"/>
            <a:ext cx="7347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nconsolata"/>
                <a:ea typeface="Inconsolata"/>
                <a:cs typeface="Inconsolata"/>
                <a:sym typeface="Inconsolata"/>
              </a:rPr>
              <a:t>Accuracy Scores:</a:t>
            </a:r>
            <a:endParaRPr b="1"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90" name="Google Shape;490;p37"/>
          <p:cNvSpPr txBox="1"/>
          <p:nvPr>
            <p:ph idx="1" type="body"/>
          </p:nvPr>
        </p:nvSpPr>
        <p:spPr>
          <a:xfrm>
            <a:off x="973550" y="1765575"/>
            <a:ext cx="1910100" cy="26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Baseline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Predict all 0s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85.9%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8"/>
          <p:cNvSpPr txBox="1"/>
          <p:nvPr/>
        </p:nvSpPr>
        <p:spPr>
          <a:xfrm>
            <a:off x="2869800" y="0"/>
            <a:ext cx="3404400" cy="4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ixie One"/>
                <a:ea typeface="Nixie One"/>
                <a:cs typeface="Nixie One"/>
                <a:sym typeface="Nixie One"/>
              </a:rPr>
              <a:t>Accuracy</a:t>
            </a:r>
            <a:endParaRPr b="1" sz="24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96" name="Google Shape;496;p38"/>
          <p:cNvSpPr txBox="1"/>
          <p:nvPr>
            <p:ph idx="4294967295" type="body"/>
          </p:nvPr>
        </p:nvSpPr>
        <p:spPr>
          <a:xfrm>
            <a:off x="1005300" y="979600"/>
            <a:ext cx="7133400" cy="3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Not good due to imbalanced data: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◌"/>
            </a:pPr>
            <a:r>
              <a:rPr lang="en" sz="3000">
                <a:solidFill>
                  <a:schemeClr val="dk1"/>
                </a:solidFill>
              </a:rPr>
              <a:t>15% classified as ‘1’ in training set.</a:t>
            </a:r>
            <a:endParaRPr sz="3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More important to predict ‘1’s than ‘0’s correctly.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9"/>
          <p:cNvSpPr/>
          <p:nvPr/>
        </p:nvSpPr>
        <p:spPr>
          <a:xfrm>
            <a:off x="2599950" y="599700"/>
            <a:ext cx="3944100" cy="39441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02" name="Google Shape;502;p3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39"/>
          <p:cNvSpPr/>
          <p:nvPr/>
        </p:nvSpPr>
        <p:spPr>
          <a:xfrm>
            <a:off x="3538153" y="1142249"/>
            <a:ext cx="2859000" cy="2859000"/>
          </a:xfrm>
          <a:prstGeom prst="ellipse">
            <a:avLst/>
          </a:prstGeom>
          <a:noFill/>
          <a:ln cap="flat" cmpd="sng" w="76200">
            <a:solidFill>
              <a:srgbClr val="C20E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04" name="Google Shape;504;p39"/>
          <p:cNvSpPr/>
          <p:nvPr/>
        </p:nvSpPr>
        <p:spPr>
          <a:xfrm>
            <a:off x="2746850" y="1142249"/>
            <a:ext cx="2859000" cy="2859000"/>
          </a:xfrm>
          <a:prstGeom prst="ellipse">
            <a:avLst/>
          </a:prstGeom>
          <a:noFill/>
          <a:ln cap="flat" cmpd="sng" w="762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05" name="Google Shape;505;p39"/>
          <p:cNvSpPr txBox="1"/>
          <p:nvPr/>
        </p:nvSpPr>
        <p:spPr>
          <a:xfrm>
            <a:off x="2869800" y="0"/>
            <a:ext cx="3404400" cy="4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ixie One"/>
                <a:ea typeface="Nixie One"/>
                <a:cs typeface="Nixie One"/>
                <a:sym typeface="Nixie One"/>
              </a:rPr>
              <a:t>Precision and Recall</a:t>
            </a:r>
            <a:endParaRPr b="1" sz="24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596650" y="4240275"/>
            <a:ext cx="1573800" cy="364800"/>
          </a:xfrm>
          <a:prstGeom prst="wedgeRectCallout">
            <a:avLst>
              <a:gd fmla="val 37634" name="adj1"/>
              <a:gd fmla="val -175055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/>
        </p:nvSpPr>
        <p:spPr>
          <a:xfrm>
            <a:off x="1596675" y="4251650"/>
            <a:ext cx="1573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rPr>
              <a:t>All Data Points</a:t>
            </a:r>
            <a:endParaRPr b="1">
              <a:solidFill>
                <a:schemeClr val="accent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08" name="Google Shape;508;p39"/>
          <p:cNvSpPr/>
          <p:nvPr/>
        </p:nvSpPr>
        <p:spPr>
          <a:xfrm>
            <a:off x="1129000" y="982675"/>
            <a:ext cx="1823100" cy="364800"/>
          </a:xfrm>
          <a:prstGeom prst="wedgeRectCallout">
            <a:avLst>
              <a:gd fmla="val 55906" name="adj1"/>
              <a:gd fmla="val 142688" name="adj2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9"/>
          <p:cNvSpPr txBox="1"/>
          <p:nvPr/>
        </p:nvSpPr>
        <p:spPr>
          <a:xfrm>
            <a:off x="1129050" y="982675"/>
            <a:ext cx="1823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Predicted Positive</a:t>
            </a:r>
            <a:endParaRPr b="1">
              <a:solidFill>
                <a:schemeClr val="accen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10" name="Google Shape;510;p39"/>
          <p:cNvSpPr/>
          <p:nvPr/>
        </p:nvSpPr>
        <p:spPr>
          <a:xfrm>
            <a:off x="6148750" y="880125"/>
            <a:ext cx="1573800" cy="364800"/>
          </a:xfrm>
          <a:prstGeom prst="wedgeRectCallout">
            <a:avLst>
              <a:gd fmla="val -55177" name="adj1"/>
              <a:gd fmla="val 148917" name="adj2"/>
            </a:avLst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9"/>
          <p:cNvSpPr txBox="1"/>
          <p:nvPr/>
        </p:nvSpPr>
        <p:spPr>
          <a:xfrm>
            <a:off x="6148778" y="891500"/>
            <a:ext cx="1573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Inconsolata"/>
                <a:ea typeface="Inconsolata"/>
                <a:cs typeface="Inconsolata"/>
                <a:sym typeface="Inconsolata"/>
              </a:rPr>
              <a:t>Actual Positive</a:t>
            </a:r>
            <a:endParaRPr b="1">
              <a:solidFill>
                <a:srgbClr val="A64D79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12" name="Google Shape;512;p39"/>
          <p:cNvSpPr txBox="1"/>
          <p:nvPr/>
        </p:nvSpPr>
        <p:spPr>
          <a:xfrm>
            <a:off x="3893250" y="1982700"/>
            <a:ext cx="13575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True Positive</a:t>
            </a:r>
            <a:endParaRPr b="1" u="sng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Predicted 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= 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Actual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13" name="Google Shape;513;p39"/>
          <p:cNvSpPr txBox="1"/>
          <p:nvPr>
            <p:ph idx="4294967295" type="body"/>
          </p:nvPr>
        </p:nvSpPr>
        <p:spPr>
          <a:xfrm>
            <a:off x="533400" y="1552075"/>
            <a:ext cx="1710300" cy="24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Precision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True Positive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Predicted Positive</a:t>
            </a:r>
            <a:endParaRPr b="1" sz="1800">
              <a:solidFill>
                <a:schemeClr val="accent1"/>
              </a:solidFill>
            </a:endParaRPr>
          </a:p>
        </p:txBody>
      </p:sp>
      <p:cxnSp>
        <p:nvCxnSpPr>
          <p:cNvPr id="514" name="Google Shape;514;p39"/>
          <p:cNvCxnSpPr>
            <a:endCxn id="513" idx="3"/>
          </p:cNvCxnSpPr>
          <p:nvPr/>
        </p:nvCxnSpPr>
        <p:spPr>
          <a:xfrm flipH="1" rot="10800000">
            <a:off x="533400" y="2776675"/>
            <a:ext cx="1710300" cy="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9"/>
          <p:cNvSpPr txBox="1"/>
          <p:nvPr>
            <p:ph idx="4294967295" type="body"/>
          </p:nvPr>
        </p:nvSpPr>
        <p:spPr>
          <a:xfrm>
            <a:off x="6854675" y="1553575"/>
            <a:ext cx="1710300" cy="24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Recall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True Positive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</a:rPr>
              <a:t>Actual </a:t>
            </a:r>
            <a:r>
              <a:rPr b="1" lang="en" sz="1800">
                <a:solidFill>
                  <a:srgbClr val="A64D79"/>
                </a:solidFill>
              </a:rPr>
              <a:t>Positive</a:t>
            </a:r>
            <a:endParaRPr b="1" sz="1800">
              <a:solidFill>
                <a:srgbClr val="A64D79"/>
              </a:solidFill>
            </a:endParaRPr>
          </a:p>
        </p:txBody>
      </p:sp>
      <p:cxnSp>
        <p:nvCxnSpPr>
          <p:cNvPr id="516" name="Google Shape;516;p39"/>
          <p:cNvCxnSpPr/>
          <p:nvPr/>
        </p:nvCxnSpPr>
        <p:spPr>
          <a:xfrm flipH="1" rot="10800000">
            <a:off x="6900300" y="2776675"/>
            <a:ext cx="1710300" cy="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 txBox="1"/>
          <p:nvPr/>
        </p:nvSpPr>
        <p:spPr>
          <a:xfrm>
            <a:off x="2869800" y="0"/>
            <a:ext cx="3404400" cy="4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ixie One"/>
                <a:ea typeface="Nixie One"/>
                <a:cs typeface="Nixie One"/>
                <a:sym typeface="Nixie One"/>
              </a:rPr>
              <a:t>Precision and Recall</a:t>
            </a:r>
            <a:endParaRPr b="1" sz="24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22" name="Google Shape;522;p40"/>
          <p:cNvSpPr txBox="1"/>
          <p:nvPr>
            <p:ph idx="4294967295" type="body"/>
          </p:nvPr>
        </p:nvSpPr>
        <p:spPr>
          <a:xfrm>
            <a:off x="1005300" y="979600"/>
            <a:ext cx="71334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Precision: How many predicted successful video games are correct?</a:t>
            </a:r>
            <a:endParaRPr sz="3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Recall: How many truly successful games are predicted by the model?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</a:t>
            </a:r>
            <a:endParaRPr sz="3000"/>
          </a:p>
        </p:txBody>
      </p:sp>
      <p:sp>
        <p:nvSpPr>
          <p:cNvPr id="288" name="Google Shape;288;p14"/>
          <p:cNvSpPr txBox="1"/>
          <p:nvPr>
            <p:ph idx="1" type="body"/>
          </p:nvPr>
        </p:nvSpPr>
        <p:spPr>
          <a:xfrm>
            <a:off x="1005300" y="1513000"/>
            <a:ext cx="7133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What kind of games are successful?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What factors affect success?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*Useful information for game distributors.*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1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41"/>
          <p:cNvSpPr txBox="1"/>
          <p:nvPr>
            <p:ph type="title"/>
          </p:nvPr>
        </p:nvSpPr>
        <p:spPr>
          <a:xfrm>
            <a:off x="1364100" y="0"/>
            <a:ext cx="64158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5. Evaluating Models 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Precision and Recall</a:t>
            </a:r>
            <a:endParaRPr/>
          </a:p>
        </p:txBody>
      </p:sp>
      <p:sp>
        <p:nvSpPr>
          <p:cNvPr id="529" name="Google Shape;529;p41"/>
          <p:cNvSpPr txBox="1"/>
          <p:nvPr>
            <p:ph idx="1" type="body"/>
          </p:nvPr>
        </p:nvSpPr>
        <p:spPr>
          <a:xfrm>
            <a:off x="538375" y="2054375"/>
            <a:ext cx="2631300" cy="31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Logistic Regression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Low Precision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43%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Low Recall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10%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30" name="Google Shape;530;p41"/>
          <p:cNvSpPr txBox="1"/>
          <p:nvPr>
            <p:ph idx="2" type="body"/>
          </p:nvPr>
        </p:nvSpPr>
        <p:spPr>
          <a:xfrm>
            <a:off x="3237075" y="2054375"/>
            <a:ext cx="2631300" cy="28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Random Forest Classifier</a:t>
            </a:r>
            <a:endParaRPr b="1" sz="2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OK Precision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60%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Low Recall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40%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41"/>
          <p:cNvSpPr txBox="1"/>
          <p:nvPr>
            <p:ph idx="3" type="body"/>
          </p:nvPr>
        </p:nvSpPr>
        <p:spPr>
          <a:xfrm>
            <a:off x="5868450" y="2054375"/>
            <a:ext cx="2835300" cy="18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XGBoost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Best Precision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76%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Low Recall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43%</a:t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41"/>
          <p:cNvPicPr preferRelativeResize="0"/>
          <p:nvPr/>
        </p:nvPicPr>
        <p:blipFill rotWithShape="1">
          <a:blip r:embed="rId3">
            <a:alphaModFix/>
          </a:blip>
          <a:srcRect b="40469" l="32500" r="53154" t="0"/>
          <a:stretch/>
        </p:blipFill>
        <p:spPr>
          <a:xfrm>
            <a:off x="1481788" y="1384575"/>
            <a:ext cx="1049274" cy="8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1"/>
          <p:cNvPicPr preferRelativeResize="0"/>
          <p:nvPr/>
        </p:nvPicPr>
        <p:blipFill rotWithShape="1">
          <a:blip r:embed="rId4">
            <a:alphaModFix/>
          </a:blip>
          <a:srcRect b="54239" l="0" r="76234" t="30339"/>
          <a:stretch/>
        </p:blipFill>
        <p:spPr>
          <a:xfrm>
            <a:off x="4077967" y="1384575"/>
            <a:ext cx="924006" cy="8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92" y="1450075"/>
            <a:ext cx="2375308" cy="6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2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 b="1"/>
          </a:p>
        </p:txBody>
      </p:sp>
      <p:sp>
        <p:nvSpPr>
          <p:cNvPr id="540" name="Google Shape;540;p4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 txBox="1"/>
          <p:nvPr>
            <p:ph type="title"/>
          </p:nvPr>
        </p:nvSpPr>
        <p:spPr>
          <a:xfrm>
            <a:off x="1574250" y="0"/>
            <a:ext cx="59955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Insights</a:t>
            </a:r>
            <a:endParaRPr b="1" sz="3000"/>
          </a:p>
        </p:txBody>
      </p:sp>
      <p:sp>
        <p:nvSpPr>
          <p:cNvPr id="546" name="Google Shape;546;p43"/>
          <p:cNvSpPr txBox="1"/>
          <p:nvPr>
            <p:ph idx="1" type="body"/>
          </p:nvPr>
        </p:nvSpPr>
        <p:spPr>
          <a:xfrm>
            <a:off x="1005300" y="1360600"/>
            <a:ext cx="71334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Critic Scores affects game sales the most.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Other important features include: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◌"/>
            </a:pPr>
            <a:r>
              <a:rPr lang="en" sz="2400">
                <a:solidFill>
                  <a:schemeClr val="dk1"/>
                </a:solidFill>
              </a:rPr>
              <a:t>Release Month in October or November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◌"/>
            </a:pPr>
            <a:r>
              <a:rPr lang="en" sz="2400">
                <a:solidFill>
                  <a:schemeClr val="dk1"/>
                </a:solidFill>
              </a:rPr>
              <a:t>Genre: Role-Playing, Shooter or Action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◌"/>
            </a:pPr>
            <a:r>
              <a:rPr lang="en" sz="2400">
                <a:solidFill>
                  <a:schemeClr val="dk1"/>
                </a:solidFill>
              </a:rPr>
              <a:t>Publisher: Nintendo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◌"/>
            </a:pPr>
            <a:r>
              <a:rPr lang="en" sz="2400">
                <a:solidFill>
                  <a:schemeClr val="dk1"/>
                </a:solidFill>
              </a:rPr>
              <a:t>Platform: PS4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◍"/>
            </a:pPr>
            <a:r>
              <a:rPr lang="en" sz="2400">
                <a:solidFill>
                  <a:schemeClr val="dk1"/>
                </a:solidFill>
              </a:rPr>
              <a:t>Model favors Precision over Recall.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7" name="Google Shape;547;p4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/>
          <p:nvPr>
            <p:ph idx="4294967295" type="ctrTitle"/>
          </p:nvPr>
        </p:nvSpPr>
        <p:spPr>
          <a:xfrm>
            <a:off x="1785000" y="210050"/>
            <a:ext cx="557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Bonus Round!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553" name="Google Shape;553;p44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Predictions for games released before Sep 2018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54" name="Google Shape;554;p4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463" y="1186075"/>
            <a:ext cx="4913075" cy="27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225" y="1682088"/>
            <a:ext cx="1779325" cy="17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35373" y="1682100"/>
            <a:ext cx="1911328" cy="19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Objectives</a:t>
            </a:r>
            <a:endParaRPr sz="3000"/>
          </a:p>
        </p:txBody>
      </p:sp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1005300" y="1513000"/>
            <a:ext cx="7133400" cy="28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*Using Machine Learning Models*</a:t>
            </a:r>
            <a:endParaRPr sz="24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Predict whether a game will be successful.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Identify important factors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◍"/>
            </a:pPr>
            <a:r>
              <a:rPr lang="en" sz="3000">
                <a:solidFill>
                  <a:schemeClr val="dk1"/>
                </a:solidFill>
              </a:rPr>
              <a:t>Evaluate model performance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1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16"/>
          <p:cNvPicPr preferRelativeResize="0"/>
          <p:nvPr/>
        </p:nvPicPr>
        <p:blipFill rotWithShape="1">
          <a:blip r:embed="rId3">
            <a:alphaModFix/>
          </a:blip>
          <a:srcRect b="15706" l="6634" r="6521" t="18685"/>
          <a:stretch/>
        </p:blipFill>
        <p:spPr>
          <a:xfrm>
            <a:off x="-25" y="1139925"/>
            <a:ext cx="9144000" cy="40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 txBox="1"/>
          <p:nvPr/>
        </p:nvSpPr>
        <p:spPr>
          <a:xfrm>
            <a:off x="-25" y="0"/>
            <a:ext cx="9154200" cy="11400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The Game Plan</a:t>
            </a:r>
            <a:endParaRPr sz="300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1965225" y="1486900"/>
            <a:ext cx="2067300" cy="41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E00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E004A"/>
              </a:buClr>
              <a:buSzPts val="1800"/>
              <a:buFont typeface="Inconsolata"/>
              <a:buAutoNum type="arabicPeriod"/>
            </a:pPr>
            <a:r>
              <a:rPr b="1" lang="en" sz="1800">
                <a:solidFill>
                  <a:srgbClr val="0E004A"/>
                </a:solidFill>
                <a:latin typeface="Inconsolata"/>
                <a:ea typeface="Inconsolata"/>
                <a:cs typeface="Inconsolata"/>
                <a:sym typeface="Inconsolata"/>
              </a:rPr>
              <a:t>Gather Data</a:t>
            </a:r>
            <a:endParaRPr sz="1800">
              <a:solidFill>
                <a:srgbClr val="0E004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781825" y="3040975"/>
            <a:ext cx="2559900" cy="67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E00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E004A"/>
              </a:buClr>
              <a:buSzPts val="1800"/>
              <a:buFont typeface="Inconsolata"/>
              <a:buAutoNum type="arabicPeriod" startAt="2"/>
            </a:pPr>
            <a:r>
              <a:rPr b="1" lang="en" sz="1800">
                <a:solidFill>
                  <a:srgbClr val="0E004A"/>
                </a:solidFill>
                <a:latin typeface="Inconsolata"/>
                <a:ea typeface="Inconsolata"/>
                <a:cs typeface="Inconsolata"/>
                <a:sym typeface="Inconsolata"/>
              </a:rPr>
              <a:t>Exploratory Data Analysis</a:t>
            </a:r>
            <a:endParaRPr sz="1800">
              <a:solidFill>
                <a:srgbClr val="0E004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3864050" y="4164175"/>
            <a:ext cx="2695200" cy="41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E00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E004A"/>
              </a:buClr>
              <a:buSzPts val="1800"/>
              <a:buFont typeface="Inconsolata"/>
              <a:buAutoNum type="arabicPeriod" startAt="3"/>
            </a:pPr>
            <a:r>
              <a:rPr b="1" lang="en" sz="1800">
                <a:solidFill>
                  <a:srgbClr val="0E004A"/>
                </a:solidFill>
                <a:latin typeface="Inconsolata"/>
                <a:ea typeface="Inconsolata"/>
                <a:cs typeface="Inconsolata"/>
                <a:sym typeface="Inconsolata"/>
              </a:rPr>
              <a:t>Engineer Features</a:t>
            </a:r>
            <a:endParaRPr sz="1800">
              <a:solidFill>
                <a:srgbClr val="0E004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5909250" y="3246775"/>
            <a:ext cx="2067300" cy="41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E00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E004A"/>
              </a:buClr>
              <a:buSzPts val="1800"/>
              <a:buFont typeface="Inconsolata"/>
              <a:buAutoNum type="arabicPeriod" startAt="4"/>
            </a:pPr>
            <a:r>
              <a:rPr b="1" lang="en" sz="1800">
                <a:solidFill>
                  <a:srgbClr val="0E004A"/>
                </a:solidFill>
                <a:latin typeface="Inconsolata"/>
                <a:ea typeface="Inconsolata"/>
                <a:cs typeface="Inconsolata"/>
                <a:sym typeface="Inconsolata"/>
              </a:rPr>
              <a:t>Apply Model</a:t>
            </a:r>
            <a:endParaRPr sz="1800">
              <a:solidFill>
                <a:srgbClr val="0E004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5493975" y="1844950"/>
            <a:ext cx="2416800" cy="486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E00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E004A"/>
              </a:buClr>
              <a:buSzPts val="1800"/>
              <a:buFont typeface="Inconsolata"/>
              <a:buAutoNum type="arabicPeriod" startAt="5"/>
            </a:pPr>
            <a:r>
              <a:rPr b="1" lang="en" sz="1800">
                <a:solidFill>
                  <a:srgbClr val="0E004A"/>
                </a:solidFill>
                <a:latin typeface="Inconsolata"/>
                <a:ea typeface="Inconsolata"/>
                <a:cs typeface="Inconsolata"/>
                <a:sym typeface="Inconsolata"/>
              </a:rPr>
              <a:t>Evaluate Model</a:t>
            </a:r>
            <a:endParaRPr sz="1800">
              <a:solidFill>
                <a:srgbClr val="0E004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09" name="Google Shape;3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525" y="1422392"/>
            <a:ext cx="548701" cy="54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325" y="2492267"/>
            <a:ext cx="548701" cy="54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725" y="4099667"/>
            <a:ext cx="548701" cy="54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250" y="3615467"/>
            <a:ext cx="548701" cy="54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075" y="2297392"/>
            <a:ext cx="548701" cy="54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250" y="987600"/>
            <a:ext cx="722525" cy="7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500" y="1710117"/>
            <a:ext cx="548701" cy="5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D9EEB"/>
                </a:solidFill>
              </a:rPr>
              <a:t>1.</a:t>
            </a:r>
            <a:endParaRPr sz="60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 Data</a:t>
            </a:r>
            <a:endParaRPr/>
          </a:p>
        </p:txBody>
      </p:sp>
      <p:sp>
        <p:nvSpPr>
          <p:cNvPr id="321" name="Google Shape;321;p1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18"/>
          <p:cNvSpPr/>
          <p:nvPr/>
        </p:nvSpPr>
        <p:spPr>
          <a:xfrm>
            <a:off x="899700" y="1592612"/>
            <a:ext cx="3855147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E7CC3"/>
          </a:solidFill>
          <a:ln cap="flat" cmpd="sng" w="9525">
            <a:solidFill>
              <a:srgbClr val="0E00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226" y="1270825"/>
            <a:ext cx="3429000" cy="171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20000" dist="57150">
              <a:srgbClr val="000000">
                <a:alpha val="51000"/>
              </a:srgbClr>
            </a:outerShdw>
          </a:effectLst>
        </p:spPr>
      </p:pic>
      <p:pic>
        <p:nvPicPr>
          <p:cNvPr id="329" name="Google Shape;3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000" y="3386618"/>
            <a:ext cx="2979426" cy="12813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440000" dist="66675">
              <a:srgbClr val="000000">
                <a:alpha val="50000"/>
              </a:srgbClr>
            </a:outerShdw>
          </a:effectLst>
        </p:spPr>
      </p:pic>
      <p:sp>
        <p:nvSpPr>
          <p:cNvPr id="330" name="Google Shape;330;p18"/>
          <p:cNvSpPr/>
          <p:nvPr/>
        </p:nvSpPr>
        <p:spPr>
          <a:xfrm>
            <a:off x="4967200" y="2692000"/>
            <a:ext cx="802500" cy="802500"/>
          </a:xfrm>
          <a:prstGeom prst="mathPlus">
            <a:avLst>
              <a:gd fmla="val 23520" name="adj1"/>
            </a:avLst>
          </a:prstGeom>
          <a:solidFill>
            <a:srgbClr val="432E64"/>
          </a:solidFill>
          <a:ln cap="flat" cmpd="sng" w="38100">
            <a:solidFill>
              <a:srgbClr val="5138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18"/>
          <p:cNvPicPr preferRelativeResize="0"/>
          <p:nvPr/>
        </p:nvPicPr>
        <p:blipFill rotWithShape="1">
          <a:blip r:embed="rId5">
            <a:alphaModFix/>
          </a:blip>
          <a:srcRect b="13479" l="0" r="0" t="0"/>
          <a:stretch/>
        </p:blipFill>
        <p:spPr>
          <a:xfrm>
            <a:off x="1057225" y="1760986"/>
            <a:ext cx="3540078" cy="22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8"/>
          <p:cNvSpPr txBox="1"/>
          <p:nvPr>
            <p:ph idx="4294967295" type="body"/>
          </p:nvPr>
        </p:nvSpPr>
        <p:spPr>
          <a:xfrm>
            <a:off x="852900" y="370000"/>
            <a:ext cx="71334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en" sz="3000">
                <a:solidFill>
                  <a:schemeClr val="dk1"/>
                </a:solidFill>
              </a:rPr>
              <a:t>Gathering Data - Webscraping</a:t>
            </a:r>
            <a:endParaRPr sz="30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scraped from www.vgchartz.com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Data</a:t>
            </a:r>
            <a:endParaRPr sz="3000"/>
          </a:p>
        </p:txBody>
      </p:sp>
      <p:sp>
        <p:nvSpPr>
          <p:cNvPr id="338" name="Google Shape;338;p1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13" y="1480700"/>
            <a:ext cx="8763774" cy="21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9"/>
          <p:cNvSpPr txBox="1"/>
          <p:nvPr>
            <p:ph idx="1" type="body"/>
          </p:nvPr>
        </p:nvSpPr>
        <p:spPr>
          <a:xfrm>
            <a:off x="2047950" y="3648800"/>
            <a:ext cx="3392100" cy="9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◍"/>
            </a:pPr>
            <a:r>
              <a:rPr lang="en" sz="1800">
                <a:solidFill>
                  <a:schemeClr val="dk1"/>
                </a:solidFill>
              </a:rPr>
              <a:t>Weekly Sales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◍"/>
            </a:pPr>
            <a:r>
              <a:rPr lang="en" sz="1800">
                <a:solidFill>
                  <a:schemeClr val="dk1"/>
                </a:solidFill>
              </a:rPr>
              <a:t>Games from </a:t>
            </a:r>
            <a:r>
              <a:rPr lang="en" sz="1800">
                <a:solidFill>
                  <a:schemeClr val="dk1"/>
                </a:solidFill>
              </a:rPr>
              <a:t>2004 - 2018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◍"/>
            </a:pPr>
            <a:r>
              <a:rPr lang="en" sz="1800">
                <a:solidFill>
                  <a:schemeClr val="dk1"/>
                </a:solidFill>
              </a:rPr>
              <a:t>Unit Sales numbers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Data</a:t>
            </a:r>
            <a:endParaRPr sz="3000"/>
          </a:p>
        </p:txBody>
      </p:sp>
      <p:sp>
        <p:nvSpPr>
          <p:cNvPr id="346" name="Google Shape;346;p2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375" y="2143138"/>
            <a:ext cx="3609975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/>
          <p:nvPr>
            <p:ph idx="1" type="body"/>
          </p:nvPr>
        </p:nvSpPr>
        <p:spPr>
          <a:xfrm>
            <a:off x="5325700" y="2143150"/>
            <a:ext cx="3128700" cy="19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◍"/>
            </a:pPr>
            <a:r>
              <a:rPr lang="en" sz="1800">
                <a:solidFill>
                  <a:schemeClr val="dk1"/>
                </a:solidFill>
              </a:rPr>
              <a:t>Averaged scores from various review websites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◍"/>
            </a:pPr>
            <a:r>
              <a:rPr lang="en" sz="1800">
                <a:solidFill>
                  <a:schemeClr val="dk1"/>
                </a:solidFill>
              </a:rPr>
              <a:t>Scaled from 0 - 10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